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sldIdLst>
    <p:sldId id="256" r:id="rId2"/>
    <p:sldId id="262" r:id="rId3"/>
    <p:sldId id="263" r:id="rId4"/>
    <p:sldId id="260" r:id="rId5"/>
    <p:sldId id="261" r:id="rId6"/>
    <p:sldId id="264" r:id="rId7"/>
    <p:sldId id="257" r:id="rId8"/>
    <p:sldId id="258" r:id="rId9"/>
    <p:sldId id="259" r:id="rId10"/>
    <p:sldId id="266"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4"/>
    <p:restoredTop sz="94704"/>
  </p:normalViewPr>
  <p:slideViewPr>
    <p:cSldViewPr snapToGrid="0" snapToObjects="1">
      <p:cViewPr varScale="1">
        <p:scale>
          <a:sx n="163" d="100"/>
          <a:sy n="163" d="100"/>
        </p:scale>
        <p:origin x="174"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59216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41889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799163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0422BA8-9167-9A43-9B02-ABB0804016E0}"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286827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139556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80766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3895761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422BA8-9167-9A43-9B02-ABB0804016E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423227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3859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422BA8-9167-9A43-9B02-ABB0804016E0}" type="datetimeFigureOut">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149048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422BA8-9167-9A43-9B02-ABB0804016E0}" type="datetimeFigureOut">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33522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22BA8-9167-9A43-9B02-ABB0804016E0}"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319827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241930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F0422BA8-9167-9A43-9B02-ABB0804016E0}" type="datetimeFigureOut">
              <a:rPr lang="en-US" smtClean="0"/>
              <a:t>10/7/2020</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1CFF909A-A5C5-0844-A006-924868A734E5}" type="slidenum">
              <a:rPr lang="en-US" smtClean="0"/>
              <a:t>‹#›</a:t>
            </a:fld>
            <a:endParaRPr lang="en-US"/>
          </a:p>
        </p:txBody>
      </p:sp>
    </p:spTree>
    <p:extLst>
      <p:ext uri="{BB962C8B-B14F-4D97-AF65-F5344CB8AC3E}">
        <p14:creationId xmlns:p14="http://schemas.microsoft.com/office/powerpoint/2010/main" val="483325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0422BA8-9167-9A43-9B02-ABB0804016E0}" type="datetimeFigureOut">
              <a:rPr lang="en-US" smtClean="0"/>
              <a:t>10/7/2020</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1CFF909A-A5C5-0844-A006-924868A734E5}" type="slidenum">
              <a:rPr lang="en-US" smtClean="0"/>
              <a:t>‹#›</a:t>
            </a:fld>
            <a:endParaRPr lang="en-US"/>
          </a:p>
        </p:txBody>
      </p:sp>
    </p:spTree>
    <p:extLst>
      <p:ext uri="{BB962C8B-B14F-4D97-AF65-F5344CB8AC3E}">
        <p14:creationId xmlns:p14="http://schemas.microsoft.com/office/powerpoint/2010/main" val="1597620409"/>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Kathryn.sergent@clevelandmetroschools.org" TargetMode="External"/><Relationship Id="rId7" Type="http://schemas.openxmlformats.org/officeDocument/2006/relationships/hyperlink" Target="mailto:Victoria.flemming@clevelandmetroschools.org" TargetMode="External"/><Relationship Id="rId2" Type="http://schemas.openxmlformats.org/officeDocument/2006/relationships/hyperlink" Target="mailto:Kimberly.greytak@clevelandmetroschools.org" TargetMode="External"/><Relationship Id="rId1" Type="http://schemas.openxmlformats.org/officeDocument/2006/relationships/slideLayout" Target="../slideLayouts/slideLayout4.xml"/><Relationship Id="rId6" Type="http://schemas.openxmlformats.org/officeDocument/2006/relationships/hyperlink" Target="mailto:Ilona.jurewicz@clevelandmetroschools.org" TargetMode="External"/><Relationship Id="rId5" Type="http://schemas.openxmlformats.org/officeDocument/2006/relationships/hyperlink" Target="mailto:arley.Trujillo@clevelandmetroschools.org" TargetMode="External"/><Relationship Id="rId4" Type="http://schemas.openxmlformats.org/officeDocument/2006/relationships/hyperlink" Target="mailto:briana.Guevara@clevelandmetroschools.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Joseph.Ciesielski@clevelandmetroschools.org" TargetMode="External"/><Relationship Id="rId2" Type="http://schemas.openxmlformats.org/officeDocument/2006/relationships/hyperlink" Target="mailto:Chelsey.cook@clevelandmetroschools.org" TargetMode="External"/><Relationship Id="rId1" Type="http://schemas.openxmlformats.org/officeDocument/2006/relationships/slideLayout" Target="../slideLayouts/slideLayout4.xml"/><Relationship Id="rId5" Type="http://schemas.openxmlformats.org/officeDocument/2006/relationships/hyperlink" Target="mailto:Tamie.Carlisle@clevelandmetroschools.org" TargetMode="External"/><Relationship Id="rId4" Type="http://schemas.openxmlformats.org/officeDocument/2006/relationships/hyperlink" Target="mailto:Wendy.forey@clevelandmetroschools.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ayyestoeducation.org/higher-education-compact/" TargetMode="External"/><Relationship Id="rId2" Type="http://schemas.openxmlformats.org/officeDocument/2006/relationships/hyperlink" Target="https://sayyescleveland.org/scholarships/ohio-public-colleges-and-universitie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pstudents.collegeboard.org/getting-credit-placement/search-polic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ms.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log.collegeboard.org/author/college-boar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FB7D76-C82C-CF43-98A9-07F0A755B740}"/>
              </a:ext>
            </a:extLst>
          </p:cNvPr>
          <p:cNvSpPr>
            <a:spLocks noGrp="1"/>
          </p:cNvSpPr>
          <p:nvPr>
            <p:ph type="ctrTitle"/>
          </p:nvPr>
        </p:nvSpPr>
        <p:spPr/>
        <p:txBody>
          <a:bodyPr/>
          <a:lstStyle/>
          <a:p>
            <a:r>
              <a:rPr lang="en-US" sz="7200" i="1" dirty="0"/>
              <a:t>Advanced Placement </a:t>
            </a:r>
            <a:r>
              <a:rPr lang="en-US" sz="7200" dirty="0"/>
              <a:t>Parent Information</a:t>
            </a:r>
          </a:p>
        </p:txBody>
      </p:sp>
      <p:sp>
        <p:nvSpPr>
          <p:cNvPr id="3" name="Subtitle 2">
            <a:extLst>
              <a:ext uri="{FF2B5EF4-FFF2-40B4-BE49-F238E27FC236}">
                <a16:creationId xmlns:a16="http://schemas.microsoft.com/office/drawing/2014/main" xmlns="" id="{8113F49D-F01A-204E-B27E-08CCC76D022D}"/>
              </a:ext>
            </a:extLst>
          </p:cNvPr>
          <p:cNvSpPr>
            <a:spLocks noGrp="1"/>
          </p:cNvSpPr>
          <p:nvPr>
            <p:ph type="subTitle" idx="1"/>
          </p:nvPr>
        </p:nvSpPr>
        <p:spPr>
          <a:xfrm>
            <a:off x="810001" y="5280846"/>
            <a:ext cx="10572000" cy="1119953"/>
          </a:xfrm>
        </p:spPr>
        <p:txBody>
          <a:bodyPr>
            <a:normAutofit/>
          </a:bodyPr>
          <a:lstStyle/>
          <a:p>
            <a:r>
              <a:rPr lang="en-US" sz="4400" dirty="0"/>
              <a:t>John Marshall Campus</a:t>
            </a:r>
          </a:p>
        </p:txBody>
      </p:sp>
    </p:spTree>
    <p:extLst>
      <p:ext uri="{BB962C8B-B14F-4D97-AF65-F5344CB8AC3E}">
        <p14:creationId xmlns:p14="http://schemas.microsoft.com/office/powerpoint/2010/main" val="1036312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1A8E8-A565-4544-8304-4AB5321DCF3C}"/>
              </a:ext>
            </a:extLst>
          </p:cNvPr>
          <p:cNvSpPr>
            <a:spLocks noGrp="1"/>
          </p:cNvSpPr>
          <p:nvPr>
            <p:ph type="title"/>
          </p:nvPr>
        </p:nvSpPr>
        <p:spPr/>
        <p:txBody>
          <a:bodyPr/>
          <a:lstStyle/>
          <a:p>
            <a:r>
              <a:rPr lang="en-US" dirty="0"/>
              <a:t>AP Teachers</a:t>
            </a:r>
          </a:p>
        </p:txBody>
      </p:sp>
      <p:sp>
        <p:nvSpPr>
          <p:cNvPr id="3" name="Content Placeholder 2">
            <a:extLst>
              <a:ext uri="{FF2B5EF4-FFF2-40B4-BE49-F238E27FC236}">
                <a16:creationId xmlns:a16="http://schemas.microsoft.com/office/drawing/2014/main" xmlns="" id="{1E769552-D1C9-5F41-821F-089001BDC79D}"/>
              </a:ext>
            </a:extLst>
          </p:cNvPr>
          <p:cNvSpPr>
            <a:spLocks noGrp="1"/>
          </p:cNvSpPr>
          <p:nvPr>
            <p:ph sz="half" idx="1"/>
          </p:nvPr>
        </p:nvSpPr>
        <p:spPr>
          <a:xfrm>
            <a:off x="263478" y="2222287"/>
            <a:ext cx="5948635" cy="4483313"/>
          </a:xfrm>
        </p:spPr>
        <p:txBody>
          <a:bodyPr>
            <a:normAutofit fontScale="92500" lnSpcReduction="20000"/>
          </a:bodyPr>
          <a:lstStyle/>
          <a:p>
            <a:r>
              <a:rPr lang="en-US" dirty="0"/>
              <a:t>AP Language &amp; Composition</a:t>
            </a:r>
          </a:p>
          <a:p>
            <a:pPr marL="0" indent="0">
              <a:buNone/>
            </a:pPr>
            <a:r>
              <a:rPr lang="en-US" dirty="0"/>
              <a:t>Kim </a:t>
            </a:r>
            <a:r>
              <a:rPr lang="en-US" dirty="0" err="1"/>
              <a:t>Greytak</a:t>
            </a:r>
            <a:r>
              <a:rPr lang="en-US" dirty="0"/>
              <a:t> – </a:t>
            </a:r>
            <a:r>
              <a:rPr lang="en-US" dirty="0">
                <a:hlinkClick r:id="rId2"/>
              </a:rPr>
              <a:t>Kimberly.greytak@clevelandmetroschools.org</a:t>
            </a:r>
            <a:endParaRPr lang="en-US" dirty="0"/>
          </a:p>
          <a:p>
            <a:pPr marL="0" indent="0">
              <a:buNone/>
            </a:pPr>
            <a:endParaRPr lang="en-US" dirty="0"/>
          </a:p>
          <a:p>
            <a:r>
              <a:rPr lang="en-US" dirty="0"/>
              <a:t>AP Literature</a:t>
            </a:r>
          </a:p>
          <a:p>
            <a:pPr marL="0" indent="0">
              <a:buNone/>
            </a:pPr>
            <a:r>
              <a:rPr lang="en-US" dirty="0"/>
              <a:t>Kate Sergeant – </a:t>
            </a:r>
            <a:r>
              <a:rPr lang="en-US" dirty="0" smtClean="0">
                <a:hlinkClick r:id="rId3"/>
              </a:rPr>
              <a:t>Kathryn.sergent@clevelandmetroschools.org</a:t>
            </a:r>
            <a:endParaRPr lang="en-US" dirty="0"/>
          </a:p>
          <a:p>
            <a:pPr marL="0" indent="0">
              <a:buNone/>
            </a:pPr>
            <a:endParaRPr lang="en-US" dirty="0"/>
          </a:p>
          <a:p>
            <a:r>
              <a:rPr lang="en-US" dirty="0"/>
              <a:t>AP Computer Science Principles</a:t>
            </a:r>
          </a:p>
          <a:p>
            <a:pPr marL="0" indent="0">
              <a:buNone/>
            </a:pPr>
            <a:r>
              <a:rPr lang="en-US" dirty="0"/>
              <a:t>Briana </a:t>
            </a:r>
            <a:r>
              <a:rPr lang="en-US" dirty="0" err="1"/>
              <a:t>Chapek</a:t>
            </a:r>
            <a:r>
              <a:rPr lang="en-US" dirty="0"/>
              <a:t> – </a:t>
            </a:r>
            <a:r>
              <a:rPr lang="en-US" dirty="0">
                <a:hlinkClick r:id="rId4"/>
              </a:rPr>
              <a:t>briana.Guevara@clevelandmetroschools.org</a:t>
            </a:r>
            <a:endParaRPr lang="en-US" dirty="0"/>
          </a:p>
          <a:p>
            <a:pPr marL="0" indent="0">
              <a:buNone/>
            </a:pPr>
            <a:endParaRPr lang="en-US" dirty="0"/>
          </a:p>
          <a:p>
            <a:r>
              <a:rPr lang="en-US" dirty="0"/>
              <a:t>AP Computer Science A</a:t>
            </a:r>
          </a:p>
          <a:p>
            <a:pPr marL="0" indent="0">
              <a:buNone/>
            </a:pPr>
            <a:r>
              <a:rPr lang="en-US" dirty="0" err="1"/>
              <a:t>Arley</a:t>
            </a:r>
            <a:r>
              <a:rPr lang="en-US" dirty="0"/>
              <a:t> Trujillo – </a:t>
            </a:r>
            <a:r>
              <a:rPr lang="en-US" dirty="0">
                <a:hlinkClick r:id="rId5"/>
              </a:rPr>
              <a:t>arley.Trujillo@clevelandmetroschools.org</a:t>
            </a:r>
            <a:endParaRPr lang="en-US" dirty="0"/>
          </a:p>
          <a:p>
            <a:pPr marL="0" indent="0">
              <a:buNone/>
            </a:pPr>
            <a:endParaRPr lang="en-US" dirty="0"/>
          </a:p>
        </p:txBody>
      </p:sp>
      <p:sp>
        <p:nvSpPr>
          <p:cNvPr id="4" name="Content Placeholder 3">
            <a:extLst>
              <a:ext uri="{FF2B5EF4-FFF2-40B4-BE49-F238E27FC236}">
                <a16:creationId xmlns:a16="http://schemas.microsoft.com/office/drawing/2014/main" xmlns="" id="{A61FE9D8-9E26-694D-93BA-AC58B3817607}"/>
              </a:ext>
            </a:extLst>
          </p:cNvPr>
          <p:cNvSpPr>
            <a:spLocks noGrp="1"/>
          </p:cNvSpPr>
          <p:nvPr>
            <p:ph sz="half" idx="2"/>
          </p:nvPr>
        </p:nvSpPr>
        <p:spPr>
          <a:xfrm>
            <a:off x="6168568" y="1757830"/>
            <a:ext cx="5842317" cy="4294627"/>
          </a:xfrm>
        </p:spPr>
        <p:txBody>
          <a:bodyPr>
            <a:normAutofit fontScale="92500" lnSpcReduction="20000"/>
          </a:bodyPr>
          <a:lstStyle/>
          <a:p>
            <a:r>
              <a:rPr lang="en-US" dirty="0"/>
              <a:t>AP Environmental Science</a:t>
            </a:r>
          </a:p>
          <a:p>
            <a:pPr marL="0" indent="0">
              <a:buNone/>
            </a:pPr>
            <a:r>
              <a:rPr lang="en-US" dirty="0"/>
              <a:t>Ilona </a:t>
            </a:r>
            <a:r>
              <a:rPr lang="en-US" dirty="0" err="1"/>
              <a:t>Jurewicz</a:t>
            </a:r>
            <a:r>
              <a:rPr lang="en-US" dirty="0"/>
              <a:t> – </a:t>
            </a:r>
            <a:r>
              <a:rPr lang="en-US" dirty="0">
                <a:hlinkClick r:id="rId6"/>
              </a:rPr>
              <a:t>Ilona.jurewicz@clevelandmetroschools.org</a:t>
            </a:r>
            <a:endParaRPr lang="en-US" dirty="0"/>
          </a:p>
          <a:p>
            <a:pPr marL="0" indent="0">
              <a:buNone/>
            </a:pPr>
            <a:endParaRPr lang="en-US" dirty="0"/>
          </a:p>
          <a:p>
            <a:r>
              <a:rPr lang="en-US" dirty="0"/>
              <a:t>AP Biology</a:t>
            </a:r>
          </a:p>
          <a:p>
            <a:pPr marL="0" indent="0">
              <a:buNone/>
            </a:pPr>
            <a:r>
              <a:rPr lang="en-US" dirty="0"/>
              <a:t>Victoria </a:t>
            </a:r>
            <a:r>
              <a:rPr lang="en-US" dirty="0" smtClean="0"/>
              <a:t>Fleming </a:t>
            </a:r>
            <a:r>
              <a:rPr lang="en-US" dirty="0"/>
              <a:t>– </a:t>
            </a:r>
            <a:r>
              <a:rPr lang="en-US" dirty="0" smtClean="0">
                <a:hlinkClick r:id="rId7"/>
              </a:rPr>
              <a:t>Victoria.fleming@clevelandmetroschools.org</a:t>
            </a:r>
            <a:endParaRPr lang="en-US" dirty="0"/>
          </a:p>
          <a:p>
            <a:pPr marL="0" indent="0">
              <a:buNone/>
            </a:pPr>
            <a:endParaRPr lang="en-US" dirty="0"/>
          </a:p>
          <a:p>
            <a:r>
              <a:rPr lang="en-US" dirty="0"/>
              <a:t>AP Physics</a:t>
            </a:r>
          </a:p>
          <a:p>
            <a:pPr marL="0" indent="0">
              <a:buNone/>
            </a:pPr>
            <a:r>
              <a:rPr lang="en-US" dirty="0"/>
              <a:t>Olga Spence – </a:t>
            </a:r>
          </a:p>
          <a:p>
            <a:pPr marL="0" indent="0">
              <a:buNone/>
            </a:pPr>
            <a:r>
              <a:rPr lang="en-US" dirty="0" err="1"/>
              <a:t>Olga.spence@clevelandmetroschools.org</a:t>
            </a:r>
            <a:endParaRPr lang="en-US" dirty="0"/>
          </a:p>
        </p:txBody>
      </p:sp>
    </p:spTree>
    <p:extLst>
      <p:ext uri="{BB962C8B-B14F-4D97-AF65-F5344CB8AC3E}">
        <p14:creationId xmlns:p14="http://schemas.microsoft.com/office/powerpoint/2010/main" val="783674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CB2702-CC23-A14F-83B2-942655299435}"/>
              </a:ext>
            </a:extLst>
          </p:cNvPr>
          <p:cNvSpPr>
            <a:spLocks noGrp="1"/>
          </p:cNvSpPr>
          <p:nvPr>
            <p:ph type="title"/>
          </p:nvPr>
        </p:nvSpPr>
        <p:spPr/>
        <p:txBody>
          <a:bodyPr/>
          <a:lstStyle/>
          <a:p>
            <a:r>
              <a:rPr lang="en-US" dirty="0"/>
              <a:t>AP Support Staff</a:t>
            </a:r>
          </a:p>
        </p:txBody>
      </p:sp>
      <p:sp>
        <p:nvSpPr>
          <p:cNvPr id="3" name="Content Placeholder 2">
            <a:extLst>
              <a:ext uri="{FF2B5EF4-FFF2-40B4-BE49-F238E27FC236}">
                <a16:creationId xmlns:a16="http://schemas.microsoft.com/office/drawing/2014/main" xmlns="" id="{DD68EABB-0B9D-0140-B4CD-CFD1A0233A60}"/>
              </a:ext>
            </a:extLst>
          </p:cNvPr>
          <p:cNvSpPr>
            <a:spLocks noGrp="1"/>
          </p:cNvSpPr>
          <p:nvPr>
            <p:ph sz="half" idx="1"/>
          </p:nvPr>
        </p:nvSpPr>
        <p:spPr>
          <a:xfrm>
            <a:off x="818712" y="2454515"/>
            <a:ext cx="5185873" cy="3638763"/>
          </a:xfrm>
        </p:spPr>
        <p:txBody>
          <a:bodyPr>
            <a:normAutofit fontScale="92500"/>
          </a:bodyPr>
          <a:lstStyle/>
          <a:p>
            <a:r>
              <a:rPr lang="en-US" sz="2000" dirty="0"/>
              <a:t>Chelsey Cook Kohn – AP Admin</a:t>
            </a:r>
          </a:p>
          <a:p>
            <a:pPr marL="0" indent="0">
              <a:buNone/>
            </a:pPr>
            <a:r>
              <a:rPr lang="en-US" sz="2000" dirty="0"/>
              <a:t>John Marshall IT Principal </a:t>
            </a:r>
          </a:p>
          <a:p>
            <a:pPr marL="0" indent="0">
              <a:buNone/>
            </a:pPr>
            <a:r>
              <a:rPr lang="en-US" sz="2000" dirty="0">
                <a:hlinkClick r:id="rId2"/>
              </a:rPr>
              <a:t>Chelsey.cook@clevelandmetroschools.org</a:t>
            </a:r>
            <a:endParaRPr lang="en-US" sz="2000" dirty="0"/>
          </a:p>
          <a:p>
            <a:pPr marL="0" indent="0">
              <a:buNone/>
            </a:pPr>
            <a:endParaRPr lang="en-US" sz="2000" dirty="0"/>
          </a:p>
          <a:p>
            <a:r>
              <a:rPr lang="en-US" sz="2000" dirty="0"/>
              <a:t>Joseph Ciesielski – AP Admin</a:t>
            </a:r>
          </a:p>
          <a:p>
            <a:pPr marL="0" indent="0">
              <a:buNone/>
            </a:pPr>
            <a:r>
              <a:rPr lang="en-US" sz="2000" dirty="0"/>
              <a:t>John Marshall Civic &amp; Business Leadership Assistant Principal</a:t>
            </a:r>
          </a:p>
          <a:p>
            <a:pPr marL="0" indent="0">
              <a:buNone/>
            </a:pPr>
            <a:r>
              <a:rPr lang="en-US" sz="2000" dirty="0">
                <a:hlinkClick r:id="rId3"/>
              </a:rPr>
              <a:t>Joseph.Ciesielski@clevelandmetroschools.org</a:t>
            </a:r>
            <a:endParaRPr lang="en-US" sz="2000" dirty="0"/>
          </a:p>
          <a:p>
            <a:pPr marL="0" indent="0">
              <a:buNone/>
            </a:pPr>
            <a:endParaRPr lang="en-US" sz="2000" dirty="0"/>
          </a:p>
        </p:txBody>
      </p:sp>
      <p:sp>
        <p:nvSpPr>
          <p:cNvPr id="4" name="Content Placeholder 3">
            <a:extLst>
              <a:ext uri="{FF2B5EF4-FFF2-40B4-BE49-F238E27FC236}">
                <a16:creationId xmlns:a16="http://schemas.microsoft.com/office/drawing/2014/main" xmlns="" id="{9DF0D10E-4DA9-DF47-9F82-B0EDB00BE6FA}"/>
              </a:ext>
            </a:extLst>
          </p:cNvPr>
          <p:cNvSpPr>
            <a:spLocks noGrp="1"/>
          </p:cNvSpPr>
          <p:nvPr>
            <p:ph sz="half" idx="2"/>
          </p:nvPr>
        </p:nvSpPr>
        <p:spPr>
          <a:xfrm>
            <a:off x="6187415" y="2454515"/>
            <a:ext cx="5194583" cy="3638764"/>
          </a:xfrm>
        </p:spPr>
        <p:txBody>
          <a:bodyPr>
            <a:normAutofit fontScale="92500"/>
          </a:bodyPr>
          <a:lstStyle/>
          <a:p>
            <a:r>
              <a:rPr lang="en-US" sz="2000" dirty="0"/>
              <a:t>Wendy </a:t>
            </a:r>
            <a:r>
              <a:rPr lang="en-US" sz="2000" dirty="0" err="1"/>
              <a:t>Forrey</a:t>
            </a:r>
            <a:r>
              <a:rPr lang="en-US" sz="2000" dirty="0"/>
              <a:t> – AP Counselor</a:t>
            </a:r>
          </a:p>
          <a:p>
            <a:pPr marL="0" indent="0">
              <a:buNone/>
            </a:pPr>
            <a:r>
              <a:rPr lang="en-US" sz="2000" dirty="0"/>
              <a:t>John Marshall IT Counselor</a:t>
            </a:r>
          </a:p>
          <a:p>
            <a:pPr marL="0" indent="0">
              <a:buNone/>
            </a:pPr>
            <a:r>
              <a:rPr lang="en-US" sz="2000" dirty="0" smtClean="0">
                <a:hlinkClick r:id="rId4"/>
              </a:rPr>
              <a:t>Wendy.forrey@clevelandmetroschools.org</a:t>
            </a:r>
            <a:endParaRPr lang="en-US" sz="2000" dirty="0"/>
          </a:p>
          <a:p>
            <a:pPr marL="0" indent="0">
              <a:buNone/>
            </a:pPr>
            <a:endParaRPr lang="en-US" sz="2000" dirty="0"/>
          </a:p>
          <a:p>
            <a:r>
              <a:rPr lang="en-US" sz="2000" dirty="0"/>
              <a:t>Tamie Carlisle – AP Testing Coordinator</a:t>
            </a:r>
          </a:p>
          <a:p>
            <a:pPr marL="0" indent="0">
              <a:buNone/>
            </a:pPr>
            <a:r>
              <a:rPr lang="en-US" sz="2000" dirty="0"/>
              <a:t>John Marshall Civic &amp; Business Leadership Teacher</a:t>
            </a:r>
          </a:p>
          <a:p>
            <a:pPr marL="0" indent="0">
              <a:buNone/>
            </a:pPr>
            <a:r>
              <a:rPr lang="en-US" sz="2000" dirty="0">
                <a:hlinkClick r:id="rId5"/>
              </a:rPr>
              <a:t>Tamie.Carlisle@clevelandmetroschools.org</a:t>
            </a: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4201455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Say Yes Schools to Explore</a:t>
            </a:r>
            <a:endParaRPr lang="en-US" dirty="0"/>
          </a:p>
        </p:txBody>
      </p:sp>
      <p:sp>
        <p:nvSpPr>
          <p:cNvPr id="3" name="Content Placeholder 2"/>
          <p:cNvSpPr>
            <a:spLocks noGrp="1"/>
          </p:cNvSpPr>
          <p:nvPr>
            <p:ph idx="1"/>
          </p:nvPr>
        </p:nvSpPr>
        <p:spPr>
          <a:xfrm>
            <a:off x="810000" y="1554480"/>
            <a:ext cx="10554574" cy="3651175"/>
          </a:xfrm>
        </p:spPr>
        <p:txBody>
          <a:bodyPr/>
          <a:lstStyle/>
          <a:p>
            <a:r>
              <a:rPr lang="en-US" b="1" cap="all" dirty="0"/>
              <a:t>OHIO PUBLIC COLLEGES AND UNIVERSITIES, AND TECHNICAL </a:t>
            </a:r>
            <a:r>
              <a:rPr lang="en-US" b="1" cap="all" dirty="0" smtClean="0"/>
              <a:t>CENTERS</a:t>
            </a:r>
          </a:p>
          <a:p>
            <a:pPr marL="0" indent="0">
              <a:buNone/>
            </a:pPr>
            <a:r>
              <a:rPr lang="en-US" dirty="0">
                <a:hlinkClick r:id="rId2"/>
              </a:rPr>
              <a:t>https://sayyescleveland.org/scholarships/ohio-public-colleges-and-universities</a:t>
            </a:r>
            <a:r>
              <a:rPr lang="en-US" dirty="0" smtClean="0">
                <a:hlinkClick r:id="rId2"/>
              </a:rPr>
              <a:t>/</a:t>
            </a:r>
            <a:endParaRPr lang="en-US" dirty="0" smtClean="0"/>
          </a:p>
          <a:p>
            <a:pPr marL="0" indent="0">
              <a:buNone/>
            </a:pPr>
            <a:endParaRPr lang="en-US" b="1" cap="all" dirty="0"/>
          </a:p>
          <a:p>
            <a:r>
              <a:rPr lang="en-US" b="1" cap="all" dirty="0" smtClean="0"/>
              <a:t>National Map of Say Yes Schools</a:t>
            </a:r>
          </a:p>
          <a:p>
            <a:pPr marL="0" indent="0">
              <a:buNone/>
            </a:pPr>
            <a:r>
              <a:rPr lang="en-US" dirty="0">
                <a:hlinkClick r:id="rId3"/>
              </a:rPr>
              <a:t>https://sayyestoeducation.org/higher-education-compact/</a:t>
            </a:r>
            <a:endParaRPr lang="en-US" b="1" cap="all" dirty="0"/>
          </a:p>
          <a:p>
            <a:endParaRPr lang="en-US" dirty="0"/>
          </a:p>
        </p:txBody>
      </p:sp>
      <p:pic>
        <p:nvPicPr>
          <p:cNvPr id="4" name="Picture 3"/>
          <p:cNvPicPr/>
          <p:nvPr/>
        </p:nvPicPr>
        <p:blipFill rotWithShape="1">
          <a:blip r:embed="rId4"/>
          <a:srcRect l="6892" t="13833" r="7211" b="24519"/>
          <a:stretch/>
        </p:blipFill>
        <p:spPr bwMode="auto">
          <a:xfrm>
            <a:off x="810000" y="4285000"/>
            <a:ext cx="7461069" cy="239012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20617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5A249B-9347-7946-8A13-B7109F7DA00F}"/>
              </a:ext>
            </a:extLst>
          </p:cNvPr>
          <p:cNvSpPr>
            <a:spLocks noGrp="1"/>
          </p:cNvSpPr>
          <p:nvPr>
            <p:ph type="title"/>
          </p:nvPr>
        </p:nvSpPr>
        <p:spPr/>
        <p:txBody>
          <a:bodyPr/>
          <a:lstStyle/>
          <a:p>
            <a:r>
              <a:rPr lang="en-US" sz="4800" dirty="0"/>
              <a:t>AP at John Marshall</a:t>
            </a:r>
          </a:p>
        </p:txBody>
      </p:sp>
      <p:sp>
        <p:nvSpPr>
          <p:cNvPr id="3" name="Content Placeholder 2">
            <a:extLst>
              <a:ext uri="{FF2B5EF4-FFF2-40B4-BE49-F238E27FC236}">
                <a16:creationId xmlns:a16="http://schemas.microsoft.com/office/drawing/2014/main" xmlns="" id="{3D059DD9-F75F-944B-B3C1-0512F35D52EF}"/>
              </a:ext>
            </a:extLst>
          </p:cNvPr>
          <p:cNvSpPr>
            <a:spLocks noGrp="1"/>
          </p:cNvSpPr>
          <p:nvPr>
            <p:ph idx="1"/>
          </p:nvPr>
        </p:nvSpPr>
        <p:spPr/>
        <p:txBody>
          <a:bodyPr>
            <a:normAutofit/>
          </a:bodyPr>
          <a:lstStyle/>
          <a:p>
            <a:pPr marL="0" indent="0">
              <a:buNone/>
            </a:pPr>
            <a:r>
              <a:rPr lang="en-US" sz="2800" dirty="0"/>
              <a:t>John Marshall students have access to AP courses throughout High School.  Students are placed in AP courses for the following reasons:</a:t>
            </a:r>
          </a:p>
          <a:p>
            <a:r>
              <a:rPr lang="en-US" sz="2800" dirty="0"/>
              <a:t>Teacher Recommendation</a:t>
            </a:r>
          </a:p>
          <a:p>
            <a:r>
              <a:rPr lang="en-US" sz="2800" dirty="0"/>
              <a:t>Historical Scores and Grades</a:t>
            </a:r>
          </a:p>
          <a:p>
            <a:r>
              <a:rPr lang="en-US" sz="2800" dirty="0"/>
              <a:t>Student Choice and Self-enrollment</a:t>
            </a:r>
            <a:endParaRPr lang="en-US" sz="2000" dirty="0"/>
          </a:p>
        </p:txBody>
      </p:sp>
    </p:spTree>
    <p:extLst>
      <p:ext uri="{BB962C8B-B14F-4D97-AF65-F5344CB8AC3E}">
        <p14:creationId xmlns:p14="http://schemas.microsoft.com/office/powerpoint/2010/main" val="3461586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72D1AE-8469-2540-805C-C635103D38EF}"/>
              </a:ext>
            </a:extLst>
          </p:cNvPr>
          <p:cNvSpPr>
            <a:spLocks noGrp="1"/>
          </p:cNvSpPr>
          <p:nvPr>
            <p:ph type="title"/>
          </p:nvPr>
        </p:nvSpPr>
        <p:spPr/>
        <p:txBody>
          <a:bodyPr/>
          <a:lstStyle/>
          <a:p>
            <a:r>
              <a:rPr lang="en-US" sz="4800" dirty="0"/>
              <a:t>AP Courses at John Marshall</a:t>
            </a:r>
          </a:p>
        </p:txBody>
      </p:sp>
      <p:graphicFrame>
        <p:nvGraphicFramePr>
          <p:cNvPr id="4" name="Content Placeholder 3">
            <a:extLst>
              <a:ext uri="{FF2B5EF4-FFF2-40B4-BE49-F238E27FC236}">
                <a16:creationId xmlns:a16="http://schemas.microsoft.com/office/drawing/2014/main" xmlns="" id="{D32AA0D8-5687-AC48-B5AC-035EDF9E2AA5}"/>
              </a:ext>
            </a:extLst>
          </p:cNvPr>
          <p:cNvGraphicFramePr>
            <a:graphicFrameLocks noGrp="1"/>
          </p:cNvGraphicFramePr>
          <p:nvPr>
            <p:ph idx="1"/>
            <p:extLst>
              <p:ext uri="{D42A27DB-BD31-4B8C-83A1-F6EECF244321}">
                <p14:modId xmlns:p14="http://schemas.microsoft.com/office/powerpoint/2010/main" val="2785866320"/>
              </p:ext>
            </p:extLst>
          </p:nvPr>
        </p:nvGraphicFramePr>
        <p:xfrm>
          <a:off x="810000" y="2469243"/>
          <a:ext cx="10553700" cy="4023360"/>
        </p:xfrm>
        <a:graphic>
          <a:graphicData uri="http://schemas.openxmlformats.org/drawingml/2006/table">
            <a:tbl>
              <a:tblPr firstRow="1" bandRow="1">
                <a:tableStyleId>{5C22544A-7EE6-4342-B048-85BDC9FD1C3A}</a:tableStyleId>
              </a:tblPr>
              <a:tblGrid>
                <a:gridCol w="2638425">
                  <a:extLst>
                    <a:ext uri="{9D8B030D-6E8A-4147-A177-3AD203B41FA5}">
                      <a16:colId xmlns:a16="http://schemas.microsoft.com/office/drawing/2014/main" xmlns="" val="3152663949"/>
                    </a:ext>
                  </a:extLst>
                </a:gridCol>
                <a:gridCol w="2638425">
                  <a:extLst>
                    <a:ext uri="{9D8B030D-6E8A-4147-A177-3AD203B41FA5}">
                      <a16:colId xmlns:a16="http://schemas.microsoft.com/office/drawing/2014/main" xmlns="" val="4006433938"/>
                    </a:ext>
                  </a:extLst>
                </a:gridCol>
                <a:gridCol w="2638425">
                  <a:extLst>
                    <a:ext uri="{9D8B030D-6E8A-4147-A177-3AD203B41FA5}">
                      <a16:colId xmlns:a16="http://schemas.microsoft.com/office/drawing/2014/main" xmlns="" val="1643419531"/>
                    </a:ext>
                  </a:extLst>
                </a:gridCol>
                <a:gridCol w="2638425">
                  <a:extLst>
                    <a:ext uri="{9D8B030D-6E8A-4147-A177-3AD203B41FA5}">
                      <a16:colId xmlns:a16="http://schemas.microsoft.com/office/drawing/2014/main" xmlns="" val="1887667004"/>
                    </a:ext>
                  </a:extLst>
                </a:gridCol>
              </a:tblGrid>
              <a:tr h="370840">
                <a:tc>
                  <a:txBody>
                    <a:bodyPr/>
                    <a:lstStyle/>
                    <a:p>
                      <a:r>
                        <a:rPr lang="en-US" sz="2400" dirty="0"/>
                        <a:t>Science</a:t>
                      </a:r>
                    </a:p>
                  </a:txBody>
                  <a:tcPr/>
                </a:tc>
                <a:tc>
                  <a:txBody>
                    <a:bodyPr/>
                    <a:lstStyle/>
                    <a:p>
                      <a:r>
                        <a:rPr lang="en-US" sz="2400" dirty="0"/>
                        <a:t>English </a:t>
                      </a:r>
                    </a:p>
                  </a:txBody>
                  <a:tcPr/>
                </a:tc>
                <a:tc>
                  <a:txBody>
                    <a:bodyPr/>
                    <a:lstStyle/>
                    <a:p>
                      <a:r>
                        <a:rPr lang="en-US" sz="2400" dirty="0"/>
                        <a:t>Computer Science</a:t>
                      </a:r>
                    </a:p>
                  </a:txBody>
                  <a:tcPr/>
                </a:tc>
                <a:tc>
                  <a:txBody>
                    <a:bodyPr/>
                    <a:lstStyle/>
                    <a:p>
                      <a:r>
                        <a:rPr lang="en-US" sz="2400" dirty="0"/>
                        <a:t>Math</a:t>
                      </a:r>
                    </a:p>
                  </a:txBody>
                  <a:tcPr/>
                </a:tc>
                <a:extLst>
                  <a:ext uri="{0D108BD9-81ED-4DB2-BD59-A6C34878D82A}">
                    <a16:rowId xmlns:a16="http://schemas.microsoft.com/office/drawing/2014/main" xmlns="" val="2205894932"/>
                  </a:ext>
                </a:extLst>
              </a:tr>
              <a:tr h="370840">
                <a:tc>
                  <a:txBody>
                    <a:bodyPr/>
                    <a:lstStyle/>
                    <a:p>
                      <a:r>
                        <a:rPr lang="en-US" sz="2400" dirty="0"/>
                        <a:t>AP Environmental Science</a:t>
                      </a:r>
                    </a:p>
                    <a:p>
                      <a:endParaRPr lang="en-US" sz="2400" dirty="0"/>
                    </a:p>
                  </a:txBody>
                  <a:tcPr/>
                </a:tc>
                <a:tc>
                  <a:txBody>
                    <a:bodyPr/>
                    <a:lstStyle/>
                    <a:p>
                      <a:r>
                        <a:rPr lang="en-US" sz="2400" dirty="0"/>
                        <a:t>AP Language and Composition</a:t>
                      </a:r>
                    </a:p>
                  </a:txBody>
                  <a:tcPr/>
                </a:tc>
                <a:tc>
                  <a:txBody>
                    <a:bodyPr/>
                    <a:lstStyle/>
                    <a:p>
                      <a:r>
                        <a:rPr lang="en-US" sz="2400" dirty="0"/>
                        <a:t>AP Computer Science Principles</a:t>
                      </a:r>
                    </a:p>
                  </a:txBody>
                  <a:tcPr/>
                </a:tc>
                <a:tc>
                  <a:txBody>
                    <a:bodyPr/>
                    <a:lstStyle/>
                    <a:p>
                      <a:r>
                        <a:rPr lang="en-US" sz="2400" dirty="0"/>
                        <a:t>AP Statistics</a:t>
                      </a:r>
                    </a:p>
                  </a:txBody>
                  <a:tcPr/>
                </a:tc>
                <a:extLst>
                  <a:ext uri="{0D108BD9-81ED-4DB2-BD59-A6C34878D82A}">
                    <a16:rowId xmlns:a16="http://schemas.microsoft.com/office/drawing/2014/main" xmlns="" val="2277796389"/>
                  </a:ext>
                </a:extLst>
              </a:tr>
              <a:tr h="370840">
                <a:tc>
                  <a:txBody>
                    <a:bodyPr/>
                    <a:lstStyle/>
                    <a:p>
                      <a:r>
                        <a:rPr lang="en-US" sz="2400" dirty="0"/>
                        <a:t>AP Biology</a:t>
                      </a:r>
                    </a:p>
                    <a:p>
                      <a:endParaRPr lang="en-US" sz="2400" dirty="0"/>
                    </a:p>
                  </a:txBody>
                  <a:tcPr/>
                </a:tc>
                <a:tc>
                  <a:txBody>
                    <a:bodyPr/>
                    <a:lstStyle/>
                    <a:p>
                      <a:r>
                        <a:rPr lang="en-US" sz="2400" dirty="0"/>
                        <a:t>AP Literature</a:t>
                      </a:r>
                    </a:p>
                  </a:txBody>
                  <a:tcPr/>
                </a:tc>
                <a:tc>
                  <a:txBody>
                    <a:bodyPr/>
                    <a:lstStyle/>
                    <a:p>
                      <a:r>
                        <a:rPr lang="en-US" sz="2400" dirty="0"/>
                        <a:t>AP Computer Science A</a:t>
                      </a:r>
                    </a:p>
                  </a:txBody>
                  <a:tcPr/>
                </a:tc>
                <a:tc>
                  <a:txBody>
                    <a:bodyPr/>
                    <a:lstStyle/>
                    <a:p>
                      <a:r>
                        <a:rPr lang="en-US" sz="2400" dirty="0"/>
                        <a:t>AP Calculus AB</a:t>
                      </a:r>
                    </a:p>
                  </a:txBody>
                  <a:tcPr/>
                </a:tc>
                <a:extLst>
                  <a:ext uri="{0D108BD9-81ED-4DB2-BD59-A6C34878D82A}">
                    <a16:rowId xmlns:a16="http://schemas.microsoft.com/office/drawing/2014/main" xmlns="" val="2186034144"/>
                  </a:ext>
                </a:extLst>
              </a:tr>
              <a:tr h="370840">
                <a:tc>
                  <a:txBody>
                    <a:bodyPr/>
                    <a:lstStyle/>
                    <a:p>
                      <a:r>
                        <a:rPr lang="en-US" sz="2400" dirty="0"/>
                        <a:t>AP Physics</a:t>
                      </a:r>
                    </a:p>
                    <a:p>
                      <a:endParaRPr lang="en-US" sz="2400" dirty="0"/>
                    </a:p>
                  </a:txBody>
                  <a:tcPr/>
                </a:tc>
                <a:tc>
                  <a:txBody>
                    <a:bodyPr/>
                    <a:lstStyle/>
                    <a:p>
                      <a:endParaRPr lang="en-US" sz="2400" dirty="0"/>
                    </a:p>
                  </a:txBody>
                  <a:tcPr/>
                </a:tc>
                <a:tc>
                  <a:txBody>
                    <a:bodyPr/>
                    <a:lstStyle/>
                    <a:p>
                      <a:endParaRPr lang="en-US" sz="2400" dirty="0"/>
                    </a:p>
                  </a:txBody>
                  <a:tcPr/>
                </a:tc>
                <a:tc>
                  <a:txBody>
                    <a:bodyPr/>
                    <a:lstStyle/>
                    <a:p>
                      <a:r>
                        <a:rPr lang="en-US" sz="2400" dirty="0"/>
                        <a:t>AP Calculus BC</a:t>
                      </a:r>
                    </a:p>
                  </a:txBody>
                  <a:tcPr/>
                </a:tc>
                <a:extLst>
                  <a:ext uri="{0D108BD9-81ED-4DB2-BD59-A6C34878D82A}">
                    <a16:rowId xmlns:a16="http://schemas.microsoft.com/office/drawing/2014/main" xmlns="" val="3224355171"/>
                  </a:ext>
                </a:extLst>
              </a:tr>
            </a:tbl>
          </a:graphicData>
        </a:graphic>
      </p:graphicFrame>
    </p:spTree>
    <p:extLst>
      <p:ext uri="{BB962C8B-B14F-4D97-AF65-F5344CB8AC3E}">
        <p14:creationId xmlns:p14="http://schemas.microsoft.com/office/powerpoint/2010/main" val="175228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F223C4-52C4-6A44-9027-1872ED4A099B}"/>
              </a:ext>
            </a:extLst>
          </p:cNvPr>
          <p:cNvSpPr>
            <a:spLocks noGrp="1"/>
          </p:cNvSpPr>
          <p:nvPr>
            <p:ph type="title"/>
          </p:nvPr>
        </p:nvSpPr>
        <p:spPr/>
        <p:txBody>
          <a:bodyPr/>
          <a:lstStyle/>
          <a:p>
            <a:r>
              <a:rPr lang="en-US" sz="4400" b="0" dirty="0"/>
              <a:t>What are the benefits of taking AP?</a:t>
            </a:r>
            <a:endParaRPr lang="en-US" sz="4400" dirty="0"/>
          </a:p>
        </p:txBody>
      </p:sp>
      <p:sp>
        <p:nvSpPr>
          <p:cNvPr id="3" name="Content Placeholder 2">
            <a:extLst>
              <a:ext uri="{FF2B5EF4-FFF2-40B4-BE49-F238E27FC236}">
                <a16:creationId xmlns:a16="http://schemas.microsoft.com/office/drawing/2014/main" xmlns="" id="{67DCBE56-5D5A-5B43-9FAB-5D8FA90CFD17}"/>
              </a:ext>
            </a:extLst>
          </p:cNvPr>
          <p:cNvSpPr>
            <a:spLocks noGrp="1"/>
          </p:cNvSpPr>
          <p:nvPr>
            <p:ph idx="1"/>
          </p:nvPr>
        </p:nvSpPr>
        <p:spPr>
          <a:xfrm>
            <a:off x="818712" y="2222287"/>
            <a:ext cx="10554574" cy="4352684"/>
          </a:xfrm>
        </p:spPr>
        <p:txBody>
          <a:bodyPr>
            <a:normAutofit/>
          </a:bodyPr>
          <a:lstStyle/>
          <a:p>
            <a:pPr marL="0" indent="0">
              <a:buNone/>
            </a:pPr>
            <a:r>
              <a:rPr lang="en-US" sz="2800" dirty="0"/>
              <a:t>Research consistently shows that AP students are better prepared for college than students who don’t take AP. They’re more likely to enroll and stay in college, do well in their classes, and graduate in four years. </a:t>
            </a:r>
          </a:p>
          <a:p>
            <a:pPr marL="0" indent="0">
              <a:buNone/>
            </a:pPr>
            <a:endParaRPr lang="en-US" sz="2800" dirty="0"/>
          </a:p>
          <a:p>
            <a:r>
              <a:rPr lang="en-US" sz="2400" dirty="0"/>
              <a:t>Our AP Courses prepare our students for the challenge they face in College while they still get support from HS</a:t>
            </a:r>
          </a:p>
          <a:p>
            <a:r>
              <a:rPr lang="en-US" sz="2400" dirty="0"/>
              <a:t>Students can earn College Credit</a:t>
            </a:r>
            <a:endParaRPr lang="en-US" sz="2000" dirty="0"/>
          </a:p>
        </p:txBody>
      </p:sp>
    </p:spTree>
    <p:extLst>
      <p:ext uri="{BB962C8B-B14F-4D97-AF65-F5344CB8AC3E}">
        <p14:creationId xmlns:p14="http://schemas.microsoft.com/office/powerpoint/2010/main" val="55444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259CD7-C904-0E49-BAC3-D8E0449EFB79}"/>
              </a:ext>
            </a:extLst>
          </p:cNvPr>
          <p:cNvSpPr>
            <a:spLocks noGrp="1"/>
          </p:cNvSpPr>
          <p:nvPr>
            <p:ph type="title"/>
          </p:nvPr>
        </p:nvSpPr>
        <p:spPr/>
        <p:txBody>
          <a:bodyPr/>
          <a:lstStyle/>
          <a:p>
            <a:r>
              <a:rPr lang="en-US" b="0" dirty="0"/>
              <a:t>How can my child earn college credit with AP?</a:t>
            </a:r>
            <a:endParaRPr lang="en-US" dirty="0"/>
          </a:p>
        </p:txBody>
      </p:sp>
      <p:sp>
        <p:nvSpPr>
          <p:cNvPr id="3" name="Content Placeholder 2">
            <a:extLst>
              <a:ext uri="{FF2B5EF4-FFF2-40B4-BE49-F238E27FC236}">
                <a16:creationId xmlns:a16="http://schemas.microsoft.com/office/drawing/2014/main" xmlns="" id="{92D53444-125A-DF4B-8306-F008757AF940}"/>
              </a:ext>
            </a:extLst>
          </p:cNvPr>
          <p:cNvSpPr>
            <a:spLocks noGrp="1"/>
          </p:cNvSpPr>
          <p:nvPr>
            <p:ph idx="1"/>
          </p:nvPr>
        </p:nvSpPr>
        <p:spPr/>
        <p:txBody>
          <a:bodyPr>
            <a:normAutofit/>
          </a:bodyPr>
          <a:lstStyle/>
          <a:p>
            <a:r>
              <a:rPr lang="en-US" sz="2400" dirty="0"/>
              <a:t>More colleges than ever before have credit policies that grant college credit and/or placement for students’ AP scores. This will help your child save money on tuition as well as skip introductory courses.</a:t>
            </a:r>
          </a:p>
          <a:p>
            <a:r>
              <a:rPr lang="en-US" sz="2400" dirty="0"/>
              <a:t>To see how AP Exam scores are accepted at colleges across the country, use the </a:t>
            </a:r>
            <a:r>
              <a:rPr lang="en-US" sz="2400" u="sng" dirty="0">
                <a:hlinkClick r:id="rId2"/>
              </a:rPr>
              <a:t>AP Credit Policy Search</a:t>
            </a:r>
            <a:r>
              <a:rPr lang="en-US" sz="2400" dirty="0"/>
              <a:t>.</a:t>
            </a:r>
          </a:p>
          <a:p>
            <a:pPr marL="0" indent="0">
              <a:buNone/>
            </a:pPr>
            <a:r>
              <a:rPr lang="en-US" sz="2400" dirty="0"/>
              <a:t/>
            </a:r>
            <a:br>
              <a:rPr lang="en-US" sz="2400" dirty="0"/>
            </a:br>
            <a:endParaRPr lang="en-US" sz="2400" dirty="0"/>
          </a:p>
        </p:txBody>
      </p:sp>
    </p:spTree>
    <p:extLst>
      <p:ext uri="{BB962C8B-B14F-4D97-AF65-F5344CB8AC3E}">
        <p14:creationId xmlns:p14="http://schemas.microsoft.com/office/powerpoint/2010/main" val="2991983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06668-7227-7C49-9F9C-7A47E6880BFC}"/>
              </a:ext>
            </a:extLst>
          </p:cNvPr>
          <p:cNvSpPr>
            <a:spLocks noGrp="1"/>
          </p:cNvSpPr>
          <p:nvPr>
            <p:ph type="title"/>
          </p:nvPr>
        </p:nvSpPr>
        <p:spPr/>
        <p:txBody>
          <a:bodyPr/>
          <a:lstStyle/>
          <a:p>
            <a:r>
              <a:rPr lang="en-US" dirty="0"/>
              <a:t>National Math and Science Initiative</a:t>
            </a:r>
          </a:p>
        </p:txBody>
      </p:sp>
      <p:sp>
        <p:nvSpPr>
          <p:cNvPr id="3" name="Content Placeholder 2">
            <a:extLst>
              <a:ext uri="{FF2B5EF4-FFF2-40B4-BE49-F238E27FC236}">
                <a16:creationId xmlns:a16="http://schemas.microsoft.com/office/drawing/2014/main" xmlns="" id="{6C9EF547-4A42-1341-9C12-4E34EDB64E11}"/>
              </a:ext>
            </a:extLst>
          </p:cNvPr>
          <p:cNvSpPr>
            <a:spLocks noGrp="1"/>
          </p:cNvSpPr>
          <p:nvPr>
            <p:ph idx="1"/>
          </p:nvPr>
        </p:nvSpPr>
        <p:spPr>
          <a:xfrm>
            <a:off x="818712" y="1990059"/>
            <a:ext cx="10563286" cy="3636511"/>
          </a:xfrm>
        </p:spPr>
        <p:txBody>
          <a:bodyPr>
            <a:normAutofit/>
          </a:bodyPr>
          <a:lstStyle/>
          <a:p>
            <a:pPr marL="0" indent="0">
              <a:buNone/>
            </a:pPr>
            <a:r>
              <a:rPr lang="en-US" sz="2400" dirty="0"/>
              <a:t>This is a Grant Award and Special Designation John Marshall has received.</a:t>
            </a:r>
          </a:p>
          <a:p>
            <a:pPr marL="0" indent="0">
              <a:buNone/>
            </a:pPr>
            <a:endParaRPr lang="en-US" sz="2400" dirty="0"/>
          </a:p>
          <a:p>
            <a:r>
              <a:rPr lang="en-US" sz="2400" dirty="0"/>
              <a:t>AP Students receive study resources aligned to their AP class</a:t>
            </a:r>
          </a:p>
          <a:p>
            <a:r>
              <a:rPr lang="en-US" sz="2400" dirty="0"/>
              <a:t>AP Teachers receive funding for equipment and additional training to make sure every student is successful in our AP Courses</a:t>
            </a:r>
          </a:p>
        </p:txBody>
      </p:sp>
      <p:sp>
        <p:nvSpPr>
          <p:cNvPr id="5" name="AutoShape 2" descr="NMSI Logo">
            <a:hlinkClick r:id="rId2"/>
            <a:extLst>
              <a:ext uri="{FF2B5EF4-FFF2-40B4-BE49-F238E27FC236}">
                <a16:creationId xmlns:a16="http://schemas.microsoft.com/office/drawing/2014/main" xmlns="" id="{37250ADC-3CED-3B48-AD81-2ED7AEE928C4}"/>
              </a:ext>
            </a:extLst>
          </p:cNvPr>
          <p:cNvSpPr>
            <a:spLocks noChangeAspect="1" noChangeArrowheads="1"/>
          </p:cNvSpPr>
          <p:nvPr/>
        </p:nvSpPr>
        <p:spPr bwMode="auto">
          <a:xfrm>
            <a:off x="92075" y="-706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61930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0C6F7C-D7FC-804E-A78D-80BC228BEED6}"/>
              </a:ext>
            </a:extLst>
          </p:cNvPr>
          <p:cNvSpPr>
            <a:spLocks noGrp="1"/>
          </p:cNvSpPr>
          <p:nvPr>
            <p:ph type="title"/>
          </p:nvPr>
        </p:nvSpPr>
        <p:spPr>
          <a:xfrm>
            <a:off x="810000" y="447187"/>
            <a:ext cx="10571998" cy="2020241"/>
          </a:xfrm>
        </p:spPr>
        <p:txBody>
          <a:bodyPr/>
          <a:lstStyle/>
          <a:p>
            <a:r>
              <a:rPr lang="en-US" sz="4400" b="0" dirty="0"/>
              <a:t>Parent Resource: Understanding AP</a:t>
            </a:r>
            <a:br>
              <a:rPr lang="en-US" sz="4400" b="0" dirty="0"/>
            </a:br>
            <a:endParaRPr lang="en-US" sz="4400" dirty="0"/>
          </a:p>
        </p:txBody>
      </p:sp>
      <p:sp>
        <p:nvSpPr>
          <p:cNvPr id="3" name="Content Placeholder 2">
            <a:extLst>
              <a:ext uri="{FF2B5EF4-FFF2-40B4-BE49-F238E27FC236}">
                <a16:creationId xmlns:a16="http://schemas.microsoft.com/office/drawing/2014/main" xmlns="" id="{9FA9F7F7-441A-4641-AAA8-C00224A5095C}"/>
              </a:ext>
            </a:extLst>
          </p:cNvPr>
          <p:cNvSpPr>
            <a:spLocks noGrp="1"/>
          </p:cNvSpPr>
          <p:nvPr>
            <p:ph idx="1"/>
          </p:nvPr>
        </p:nvSpPr>
        <p:spPr/>
        <p:txBody>
          <a:bodyPr>
            <a:normAutofit/>
          </a:bodyPr>
          <a:lstStyle/>
          <a:p>
            <a:r>
              <a:rPr lang="en-US" sz="2800" cap="all" dirty="0">
                <a:hlinkClick r:id="rId2"/>
              </a:rPr>
              <a:t>COLLEGE BOARD</a:t>
            </a:r>
            <a:br>
              <a:rPr lang="en-US" sz="2800" cap="all" dirty="0">
                <a:hlinkClick r:id="rId2"/>
              </a:rPr>
            </a:br>
            <a:r>
              <a:rPr lang="en-US" sz="2800" dirty="0">
                <a:hlinkClick r:id="rId2"/>
              </a:rPr>
              <a:t>September 21, 2020</a:t>
            </a:r>
            <a:endParaRPr lang="en-US" sz="2800" dirty="0"/>
          </a:p>
          <a:p>
            <a:r>
              <a:rPr lang="en-US" sz="2800" dirty="0"/>
              <a:t>https://</a:t>
            </a:r>
            <a:r>
              <a:rPr lang="en-US" sz="2800" dirty="0" err="1"/>
              <a:t>blog.collegeboard.org</a:t>
            </a:r>
            <a:r>
              <a:rPr lang="en-US" sz="2800" dirty="0"/>
              <a:t>/parent-resource-understanding-</a:t>
            </a:r>
            <a:r>
              <a:rPr lang="en-US" sz="2800" dirty="0" err="1"/>
              <a:t>ap</a:t>
            </a:r>
            <a:endParaRPr lang="en-US" sz="2800" dirty="0"/>
          </a:p>
        </p:txBody>
      </p:sp>
    </p:spTree>
    <p:extLst>
      <p:ext uri="{BB962C8B-B14F-4D97-AF65-F5344CB8AC3E}">
        <p14:creationId xmlns:p14="http://schemas.microsoft.com/office/powerpoint/2010/main" val="3161489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AB27FF-98C4-6A45-9484-308071A44F23}"/>
              </a:ext>
            </a:extLst>
          </p:cNvPr>
          <p:cNvSpPr>
            <a:spLocks noGrp="1"/>
          </p:cNvSpPr>
          <p:nvPr>
            <p:ph type="title"/>
          </p:nvPr>
        </p:nvSpPr>
        <p:spPr/>
        <p:txBody>
          <a:bodyPr/>
          <a:lstStyle/>
          <a:p>
            <a:r>
              <a:rPr lang="en-US" sz="4800" b="0" dirty="0"/>
              <a:t>What is AP Classroom?</a:t>
            </a:r>
            <a:endParaRPr lang="en-US" sz="4800" dirty="0"/>
          </a:p>
        </p:txBody>
      </p:sp>
      <p:sp>
        <p:nvSpPr>
          <p:cNvPr id="3" name="Content Placeholder 2">
            <a:extLst>
              <a:ext uri="{FF2B5EF4-FFF2-40B4-BE49-F238E27FC236}">
                <a16:creationId xmlns:a16="http://schemas.microsoft.com/office/drawing/2014/main" xmlns="" id="{234A99E7-3419-F643-BA4F-30718964DDC4}"/>
              </a:ext>
            </a:extLst>
          </p:cNvPr>
          <p:cNvSpPr>
            <a:spLocks noGrp="1"/>
          </p:cNvSpPr>
          <p:nvPr>
            <p:ph idx="1"/>
          </p:nvPr>
        </p:nvSpPr>
        <p:spPr>
          <a:xfrm>
            <a:off x="818712" y="2222287"/>
            <a:ext cx="10554574" cy="4251084"/>
          </a:xfrm>
        </p:spPr>
        <p:txBody>
          <a:bodyPr/>
          <a:lstStyle/>
          <a:p>
            <a:r>
              <a:rPr lang="en-US" sz="2000" b="1" dirty="0"/>
              <a:t>Topic Questions</a:t>
            </a:r>
            <a:r>
              <a:rPr lang="en-US" sz="2000" dirty="0"/>
              <a:t>—Students can answer the Topic Questions after each class lesson to check their skills and get immediate feedback on where to focus their time and attention.</a:t>
            </a:r>
          </a:p>
          <a:p>
            <a:r>
              <a:rPr lang="en-US" sz="2000" b="1" dirty="0"/>
              <a:t>Personal Progress Checks</a:t>
            </a:r>
            <a:r>
              <a:rPr lang="en-US" sz="2000" dirty="0"/>
              <a:t>—Students can complete the Personal Progress Check at the end of each unit to see if they’re on track. They can then use their results to customize a study plan just for them.</a:t>
            </a:r>
          </a:p>
          <a:p>
            <a:r>
              <a:rPr lang="en-US" sz="2000" b="1" dirty="0"/>
              <a:t>Progress Dashboard</a:t>
            </a:r>
            <a:r>
              <a:rPr lang="en-US" sz="2000" dirty="0"/>
              <a:t>—By opening the Progress Dashboard, students can see how their skills are developing across units. They should celebrate their successes and then focus on the skills that need their attention.</a:t>
            </a:r>
          </a:p>
          <a:p>
            <a:r>
              <a:rPr lang="en-US" sz="2000" dirty="0"/>
              <a:t>https://</a:t>
            </a:r>
            <a:r>
              <a:rPr lang="en-US" sz="2000" dirty="0" err="1"/>
              <a:t>myap.collegeboard.org</a:t>
            </a:r>
            <a:r>
              <a:rPr lang="en-US" sz="2000" dirty="0"/>
              <a:t>/login</a:t>
            </a:r>
          </a:p>
          <a:p>
            <a:pPr marL="0" indent="0">
              <a:buNone/>
            </a:pPr>
            <a:endParaRPr lang="en-US" dirty="0"/>
          </a:p>
        </p:txBody>
      </p:sp>
    </p:spTree>
    <p:extLst>
      <p:ext uri="{BB962C8B-B14F-4D97-AF65-F5344CB8AC3E}">
        <p14:creationId xmlns:p14="http://schemas.microsoft.com/office/powerpoint/2010/main" val="332530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1FAD6E-6381-674A-BE2D-E1CD9A69ECA9}"/>
              </a:ext>
            </a:extLst>
          </p:cNvPr>
          <p:cNvSpPr>
            <a:spLocks noGrp="1"/>
          </p:cNvSpPr>
          <p:nvPr>
            <p:ph type="title"/>
          </p:nvPr>
        </p:nvSpPr>
        <p:spPr/>
        <p:txBody>
          <a:bodyPr/>
          <a:lstStyle/>
          <a:p>
            <a:r>
              <a:rPr lang="en-US" sz="6000" dirty="0"/>
              <a:t>AP Daily </a:t>
            </a:r>
            <a:r>
              <a:rPr lang="en-US" dirty="0"/>
              <a:t>from College Board</a:t>
            </a:r>
          </a:p>
        </p:txBody>
      </p:sp>
      <p:sp>
        <p:nvSpPr>
          <p:cNvPr id="3" name="Content Placeholder 2">
            <a:extLst>
              <a:ext uri="{FF2B5EF4-FFF2-40B4-BE49-F238E27FC236}">
                <a16:creationId xmlns:a16="http://schemas.microsoft.com/office/drawing/2014/main" xmlns="" id="{038C44F2-6A70-834E-AB95-9E91D908D2FA}"/>
              </a:ext>
            </a:extLst>
          </p:cNvPr>
          <p:cNvSpPr>
            <a:spLocks noGrp="1"/>
          </p:cNvSpPr>
          <p:nvPr>
            <p:ph idx="1"/>
          </p:nvPr>
        </p:nvSpPr>
        <p:spPr/>
        <p:txBody>
          <a:bodyPr>
            <a:normAutofit lnSpcReduction="10000"/>
          </a:bodyPr>
          <a:lstStyle/>
          <a:p>
            <a:pPr marL="0" indent="0">
              <a:buNone/>
            </a:pPr>
            <a:r>
              <a:rPr lang="en-US" sz="2800" dirty="0"/>
              <a:t>These short videos are recorded by AP teachers across the country and will cover every topic in every unit to help students stay on track with their coursework. All videos are mobile friendly and can be watched on any device that has internet access so students can learn anytime, anywhere.</a:t>
            </a:r>
          </a:p>
          <a:p>
            <a:pPr marL="0" indent="0">
              <a:buNone/>
            </a:pPr>
            <a:r>
              <a:rPr lang="en-US" sz="2800" dirty="0"/>
              <a:t/>
            </a:r>
            <a:br>
              <a:rPr lang="en-US" sz="2800" dirty="0"/>
            </a:br>
            <a:endParaRPr lang="en-US" sz="2800" dirty="0"/>
          </a:p>
        </p:txBody>
      </p:sp>
    </p:spTree>
    <p:extLst>
      <p:ext uri="{BB962C8B-B14F-4D97-AF65-F5344CB8AC3E}">
        <p14:creationId xmlns:p14="http://schemas.microsoft.com/office/powerpoint/2010/main" val="53760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{0B2071D8-148B-4C44-A6FA-7A8732EA39EF}tf10001121</Template>
  <TotalTime>252</TotalTime>
  <Words>544</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Wingdings 2</vt:lpstr>
      <vt:lpstr>Quotable</vt:lpstr>
      <vt:lpstr>Advanced Placement Parent Information</vt:lpstr>
      <vt:lpstr>AP at John Marshall</vt:lpstr>
      <vt:lpstr>AP Courses at John Marshall</vt:lpstr>
      <vt:lpstr>What are the benefits of taking AP?</vt:lpstr>
      <vt:lpstr>How can my child earn college credit with AP?</vt:lpstr>
      <vt:lpstr>National Math and Science Initiative</vt:lpstr>
      <vt:lpstr>Parent Resource: Understanding AP </vt:lpstr>
      <vt:lpstr>What is AP Classroom?</vt:lpstr>
      <vt:lpstr>AP Daily from College Board</vt:lpstr>
      <vt:lpstr>AP Teachers</vt:lpstr>
      <vt:lpstr>AP Support Staff</vt:lpstr>
      <vt:lpstr>Say Yes Schools to Explore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Parent Information</dc:title>
  <dc:creator>Katie Kohn</dc:creator>
  <cp:lastModifiedBy>Turnbo, Crystal</cp:lastModifiedBy>
  <cp:revision>8</cp:revision>
  <dcterms:created xsi:type="dcterms:W3CDTF">2020-10-06T21:56:47Z</dcterms:created>
  <dcterms:modified xsi:type="dcterms:W3CDTF">2020-10-07T17:25:12Z</dcterms:modified>
</cp:coreProperties>
</file>